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60" r:id="rId5"/>
    <p:sldId id="261" r:id="rId6"/>
    <p:sldId id="264"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88"/>
    <p:restoredTop sz="94694"/>
  </p:normalViewPr>
  <p:slideViewPr>
    <p:cSldViewPr snapToGrid="0" snapToObjects="1">
      <p:cViewPr varScale="1">
        <p:scale>
          <a:sx n="118" d="100"/>
          <a:sy n="118" d="100"/>
        </p:scale>
        <p:origin x="216"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019D1-978F-5146-B4AB-4042C5AAAE4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FB78902-173F-CE43-AD3F-6AF6BC9EBB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4DF920A0-3C79-DC4E-9BD1-A359F0645AA5}"/>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5" name="Footer Placeholder 4">
            <a:extLst>
              <a:ext uri="{FF2B5EF4-FFF2-40B4-BE49-F238E27FC236}">
                <a16:creationId xmlns:a16="http://schemas.microsoft.com/office/drawing/2014/main" id="{6BB616EF-0856-E14A-81C6-BC255E9DE8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E2AE48-9108-964D-BDEC-193645BE5C90}"/>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1668582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E4B1D-FD89-3C46-8B3D-C30090323EC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CBBAF19-0876-A849-833E-5E7008FDE6E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BC9461C-5657-CD4B-8F98-F85DF51280C6}"/>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5" name="Footer Placeholder 4">
            <a:extLst>
              <a:ext uri="{FF2B5EF4-FFF2-40B4-BE49-F238E27FC236}">
                <a16:creationId xmlns:a16="http://schemas.microsoft.com/office/drawing/2014/main" id="{19242BB6-BD85-3B4E-A19B-D09EE91E97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D67AF1-9CF4-FA45-AAF7-6BF4792D3C78}"/>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2671626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332687-E9E1-0E41-8BF4-5A5BF6F04F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DF19E3F-4565-5847-918D-1E807C74E21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FD45DEC-7F31-3249-93A2-75B0E4E931CA}"/>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5" name="Footer Placeholder 4">
            <a:extLst>
              <a:ext uri="{FF2B5EF4-FFF2-40B4-BE49-F238E27FC236}">
                <a16:creationId xmlns:a16="http://schemas.microsoft.com/office/drawing/2014/main" id="{8D107D8F-435D-604C-95F3-40E18AC472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2802B1-1C0B-0A4F-8AF9-7FED4FD80C02}"/>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3869074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53FB3-CBBF-BE44-BC72-81DCD8E77DD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27B26FC-9B88-4047-9175-00528F4E8A2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F74756B-668C-8640-B24E-7E7017CD238B}"/>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5" name="Footer Placeholder 4">
            <a:extLst>
              <a:ext uri="{FF2B5EF4-FFF2-40B4-BE49-F238E27FC236}">
                <a16:creationId xmlns:a16="http://schemas.microsoft.com/office/drawing/2014/main" id="{F45E7251-BA09-3248-BFB3-3E5FB23462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47652E-995F-E748-956A-92B600D2E4C2}"/>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3360986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4671D-66BC-BF45-91A9-D5D44D5A594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42CC623-9BE6-3340-8579-605F6C56E0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876F5C9-D123-EB41-9DC6-0AF890FBFF03}"/>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5" name="Footer Placeholder 4">
            <a:extLst>
              <a:ext uri="{FF2B5EF4-FFF2-40B4-BE49-F238E27FC236}">
                <a16:creationId xmlns:a16="http://schemas.microsoft.com/office/drawing/2014/main" id="{8BAB04BF-12CC-E941-B2C3-1C667A780F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C1123E-5BD5-A043-957C-BAEA026B2882}"/>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483232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63B71-8497-C549-9FA2-34903A736A0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6391D93-6ADD-1C43-A9CF-0F8295BD731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BFFFF8D-0ABA-2C4C-B29A-BC6DA301745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C3CB6AB-C6FC-BB4B-824B-1E60FEF0C7C7}"/>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6" name="Footer Placeholder 5">
            <a:extLst>
              <a:ext uri="{FF2B5EF4-FFF2-40B4-BE49-F238E27FC236}">
                <a16:creationId xmlns:a16="http://schemas.microsoft.com/office/drawing/2014/main" id="{E657A33B-8563-0642-83C5-B747BCBC61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876E12-410E-6344-9AD2-7ACB7788EBEC}"/>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985999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F09A8-A16F-0942-85E5-FBF7FAF9DB8E}"/>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FD9546F-A701-734A-85CD-F58F587102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9CF1F8F-9B7F-6244-B296-ED11DE6D43F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2130CB5-D93B-9645-ADAB-73C77102DC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46D1CDD-9787-2349-AD67-58724C7A05B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7FE08D8-C00D-6D45-B536-C0AAB2C5A781}"/>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8" name="Footer Placeholder 7">
            <a:extLst>
              <a:ext uri="{FF2B5EF4-FFF2-40B4-BE49-F238E27FC236}">
                <a16:creationId xmlns:a16="http://schemas.microsoft.com/office/drawing/2014/main" id="{827DB60F-C1EE-2247-AEDE-25EF88E10A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8C61B17-03FE-9F4B-AD2E-E2579D717133}"/>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1967909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1EE48-E3AB-0049-B08B-6F909517F9E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4807026-DF99-494A-B210-8BDA3D5254DE}"/>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4" name="Footer Placeholder 3">
            <a:extLst>
              <a:ext uri="{FF2B5EF4-FFF2-40B4-BE49-F238E27FC236}">
                <a16:creationId xmlns:a16="http://schemas.microsoft.com/office/drawing/2014/main" id="{D3E03ED8-4104-8744-A97B-3CC7DA88BAE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1D2DA9-D1FD-E64B-9CC8-39A78F273A97}"/>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2760731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3E4841-01AB-5246-A067-E7367D32425E}"/>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3" name="Footer Placeholder 2">
            <a:extLst>
              <a:ext uri="{FF2B5EF4-FFF2-40B4-BE49-F238E27FC236}">
                <a16:creationId xmlns:a16="http://schemas.microsoft.com/office/drawing/2014/main" id="{6FFA73B8-3D1D-0B45-8234-917394B2D5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A9BD9DA-DEAC-624E-B008-2AE19FDEE238}"/>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2658777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37D28-5B3F-1947-B444-56AD3457ADD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CC792A2-D2FA-8241-A6BF-91D4E89DD9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9759D22D-CD3C-7844-B81F-E8BB183E17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33CD81F-8756-2B45-A846-B29DB0073D15}"/>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6" name="Footer Placeholder 5">
            <a:extLst>
              <a:ext uri="{FF2B5EF4-FFF2-40B4-BE49-F238E27FC236}">
                <a16:creationId xmlns:a16="http://schemas.microsoft.com/office/drawing/2014/main" id="{7E829AC1-D6B1-DF46-99E9-587D29B9C3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F7D8FA-4F09-9D44-8F22-AB5AFB844F8F}"/>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3205216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7AEE4-E6FB-FA42-A733-E87E444F1DC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7E507A31-0DD7-5441-8ADB-86539D1D6F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98B5B5-53EF-964D-B1F5-F5F75DC12C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193E9B9-A2A5-3C43-AD36-80533735459A}"/>
              </a:ext>
            </a:extLst>
          </p:cNvPr>
          <p:cNvSpPr>
            <a:spLocks noGrp="1"/>
          </p:cNvSpPr>
          <p:nvPr>
            <p:ph type="dt" sz="half" idx="10"/>
          </p:nvPr>
        </p:nvSpPr>
        <p:spPr/>
        <p:txBody>
          <a:bodyPr/>
          <a:lstStyle/>
          <a:p>
            <a:fld id="{EA6EA3A2-408E-BC46-B567-6464D00EA60E}" type="datetimeFigureOut">
              <a:rPr lang="en-US" smtClean="0"/>
              <a:t>11/15/19</a:t>
            </a:fld>
            <a:endParaRPr lang="en-US"/>
          </a:p>
        </p:txBody>
      </p:sp>
      <p:sp>
        <p:nvSpPr>
          <p:cNvPr id="6" name="Footer Placeholder 5">
            <a:extLst>
              <a:ext uri="{FF2B5EF4-FFF2-40B4-BE49-F238E27FC236}">
                <a16:creationId xmlns:a16="http://schemas.microsoft.com/office/drawing/2014/main" id="{9DE1269F-BD1C-1444-8023-D9385D4CF9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F72D07-3EF7-B84D-9CA4-7AF356E173A9}"/>
              </a:ext>
            </a:extLst>
          </p:cNvPr>
          <p:cNvSpPr>
            <a:spLocks noGrp="1"/>
          </p:cNvSpPr>
          <p:nvPr>
            <p:ph type="sldNum" sz="quarter" idx="12"/>
          </p:nvPr>
        </p:nvSpPr>
        <p:spPr/>
        <p:txBody>
          <a:bodyPr/>
          <a:lstStyle/>
          <a:p>
            <a:fld id="{78619BFA-4C4C-4C4E-BE1F-23F596303A68}" type="slidenum">
              <a:rPr lang="en-US" smtClean="0"/>
              <a:t>‹#›</a:t>
            </a:fld>
            <a:endParaRPr lang="en-US"/>
          </a:p>
        </p:txBody>
      </p:sp>
    </p:spTree>
    <p:extLst>
      <p:ext uri="{BB962C8B-B14F-4D97-AF65-F5344CB8AC3E}">
        <p14:creationId xmlns:p14="http://schemas.microsoft.com/office/powerpoint/2010/main" val="1779298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8F76CA-3A9F-1546-A449-D319813903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7E1AD45-EEA4-BA42-B9F7-D8ECCB4C42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E46B9CC-B0C0-B944-8A8C-B2DC5A677C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6EA3A2-408E-BC46-B567-6464D00EA60E}" type="datetimeFigureOut">
              <a:rPr lang="en-US" smtClean="0"/>
              <a:t>11/15/19</a:t>
            </a:fld>
            <a:endParaRPr lang="en-US"/>
          </a:p>
        </p:txBody>
      </p:sp>
      <p:sp>
        <p:nvSpPr>
          <p:cNvPr id="5" name="Footer Placeholder 4">
            <a:extLst>
              <a:ext uri="{FF2B5EF4-FFF2-40B4-BE49-F238E27FC236}">
                <a16:creationId xmlns:a16="http://schemas.microsoft.com/office/drawing/2014/main" id="{2FDC3703-790E-EE4C-82ED-3E0C565B1F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C3BBC4C-7C45-A24A-877E-B1C8ECC784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619BFA-4C4C-4C4E-BE1F-23F596303A68}" type="slidenum">
              <a:rPr lang="en-US" smtClean="0"/>
              <a:t>‹#›</a:t>
            </a:fld>
            <a:endParaRPr lang="en-US"/>
          </a:p>
        </p:txBody>
      </p:sp>
    </p:spTree>
    <p:extLst>
      <p:ext uri="{BB962C8B-B14F-4D97-AF65-F5344CB8AC3E}">
        <p14:creationId xmlns:p14="http://schemas.microsoft.com/office/powerpoint/2010/main" val="31884178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48803-C126-314D-AB91-A14B42CA43A7}"/>
              </a:ext>
            </a:extLst>
          </p:cNvPr>
          <p:cNvSpPr>
            <a:spLocks noGrp="1"/>
          </p:cNvSpPr>
          <p:nvPr>
            <p:ph type="ctrTitle"/>
          </p:nvPr>
        </p:nvSpPr>
        <p:spPr/>
        <p:txBody>
          <a:bodyPr/>
          <a:lstStyle/>
          <a:p>
            <a:r>
              <a:rPr lang="en-US" dirty="0"/>
              <a:t>Hockey clubs in Flanders</a:t>
            </a:r>
          </a:p>
        </p:txBody>
      </p:sp>
      <p:sp>
        <p:nvSpPr>
          <p:cNvPr id="3" name="Subtitle 2">
            <a:extLst>
              <a:ext uri="{FF2B5EF4-FFF2-40B4-BE49-F238E27FC236}">
                <a16:creationId xmlns:a16="http://schemas.microsoft.com/office/drawing/2014/main" id="{D50CCA4D-B33B-954C-9A89-730C758D3D74}"/>
              </a:ext>
            </a:extLst>
          </p:cNvPr>
          <p:cNvSpPr>
            <a:spLocks noGrp="1"/>
          </p:cNvSpPr>
          <p:nvPr>
            <p:ph type="subTitle" idx="1"/>
          </p:nvPr>
        </p:nvSpPr>
        <p:spPr/>
        <p:txBody>
          <a:bodyPr/>
          <a:lstStyle/>
          <a:p>
            <a:r>
              <a:rPr lang="en-US" dirty="0"/>
              <a:t>Potential locations for new hockey clubs</a:t>
            </a:r>
          </a:p>
          <a:p>
            <a:r>
              <a:rPr lang="en-US" dirty="0"/>
              <a:t>Friday, November 15, 2019</a:t>
            </a:r>
          </a:p>
        </p:txBody>
      </p:sp>
    </p:spTree>
    <p:extLst>
      <p:ext uri="{BB962C8B-B14F-4D97-AF65-F5344CB8AC3E}">
        <p14:creationId xmlns:p14="http://schemas.microsoft.com/office/powerpoint/2010/main" val="2438269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4DB1E-0121-1A4A-93D2-2AE01FCA07F0}"/>
              </a:ext>
            </a:extLst>
          </p:cNvPr>
          <p:cNvSpPr>
            <a:spLocks noGrp="1"/>
          </p:cNvSpPr>
          <p:nvPr>
            <p:ph type="title"/>
          </p:nvPr>
        </p:nvSpPr>
        <p:spPr/>
        <p:txBody>
          <a:bodyPr/>
          <a:lstStyle/>
          <a:p>
            <a:r>
              <a:rPr lang="en-US" b="1" dirty="0"/>
              <a:t>Problem Statement</a:t>
            </a:r>
            <a:endParaRPr lang="en-US" dirty="0"/>
          </a:p>
        </p:txBody>
      </p:sp>
      <p:sp>
        <p:nvSpPr>
          <p:cNvPr id="3" name="Content Placeholder 2">
            <a:extLst>
              <a:ext uri="{FF2B5EF4-FFF2-40B4-BE49-F238E27FC236}">
                <a16:creationId xmlns:a16="http://schemas.microsoft.com/office/drawing/2014/main" id="{4FEABDF8-A745-C142-8B5D-C1F2D6B4DC69}"/>
              </a:ext>
            </a:extLst>
          </p:cNvPr>
          <p:cNvSpPr>
            <a:spLocks noGrp="1"/>
          </p:cNvSpPr>
          <p:nvPr>
            <p:ph idx="1"/>
          </p:nvPr>
        </p:nvSpPr>
        <p:spPr/>
        <p:txBody>
          <a:bodyPr>
            <a:normAutofit fontScale="92500" lnSpcReduction="10000"/>
          </a:bodyPr>
          <a:lstStyle/>
          <a:p>
            <a:r>
              <a:rPr lang="en-US" dirty="0"/>
              <a:t>Field Hockey is a booming sport in Belgium, with our national hockey team being nr 1 in the world. New clubs are being opened. </a:t>
            </a:r>
          </a:p>
          <a:p>
            <a:r>
              <a:rPr lang="en-US" dirty="0"/>
              <a:t>How is the distribution of hockey clubs across Flanders? </a:t>
            </a:r>
            <a:br>
              <a:rPr lang="en-US" dirty="0"/>
            </a:br>
            <a:r>
              <a:rPr lang="en-US" dirty="0"/>
              <a:t>By plotting the Flanders communes and the </a:t>
            </a:r>
            <a:r>
              <a:rPr lang="en-US" dirty="0" err="1"/>
              <a:t>hockeyclubs</a:t>
            </a:r>
            <a:r>
              <a:rPr lang="en-US" dirty="0"/>
              <a:t>, we can visualize where there is potential for starting a new club. </a:t>
            </a:r>
          </a:p>
          <a:p>
            <a:r>
              <a:rPr lang="en-US" dirty="0"/>
              <a:t>Where there is potential, it’s key the local communes sponsor the investment as it is high cost.  An existing sports facility which can be expanded or which can be shared with other sports (e.g. soccer) increases the chance an investment will be made.    </a:t>
            </a:r>
            <a:br>
              <a:rPr lang="en-US" dirty="0"/>
            </a:br>
            <a:r>
              <a:rPr lang="en-US" dirty="0"/>
              <a:t>This analysis will help identifying locations and likely targets.</a:t>
            </a:r>
          </a:p>
          <a:p>
            <a:r>
              <a:rPr lang="en-US" dirty="0"/>
              <a:t>Target audience is the Belgian hockey federation who is tasked to promote success of national hockey.</a:t>
            </a:r>
          </a:p>
          <a:p>
            <a:pPr marL="0" indent="0">
              <a:buNone/>
            </a:pPr>
            <a:endParaRPr lang="en-US" dirty="0"/>
          </a:p>
        </p:txBody>
      </p:sp>
    </p:spTree>
    <p:extLst>
      <p:ext uri="{BB962C8B-B14F-4D97-AF65-F5344CB8AC3E}">
        <p14:creationId xmlns:p14="http://schemas.microsoft.com/office/powerpoint/2010/main" val="3321399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A2E61-7085-1B46-9D09-C9B9CB879890}"/>
              </a:ext>
            </a:extLst>
          </p:cNvPr>
          <p:cNvSpPr>
            <a:spLocks noGrp="1"/>
          </p:cNvSpPr>
          <p:nvPr>
            <p:ph type="title"/>
          </p:nvPr>
        </p:nvSpPr>
        <p:spPr/>
        <p:txBody>
          <a:bodyPr/>
          <a:lstStyle/>
          <a:p>
            <a:r>
              <a:rPr lang="en-US" b="1" dirty="0"/>
              <a:t>Data</a:t>
            </a:r>
          </a:p>
        </p:txBody>
      </p:sp>
      <p:sp>
        <p:nvSpPr>
          <p:cNvPr id="3" name="Content Placeholder 2">
            <a:extLst>
              <a:ext uri="{FF2B5EF4-FFF2-40B4-BE49-F238E27FC236}">
                <a16:creationId xmlns:a16="http://schemas.microsoft.com/office/drawing/2014/main" id="{0E22840C-95FE-5F47-A361-F79FBA04ABA3}"/>
              </a:ext>
            </a:extLst>
          </p:cNvPr>
          <p:cNvSpPr>
            <a:spLocks noGrp="1"/>
          </p:cNvSpPr>
          <p:nvPr>
            <p:ph idx="1"/>
          </p:nvPr>
        </p:nvSpPr>
        <p:spPr/>
        <p:txBody>
          <a:bodyPr/>
          <a:lstStyle/>
          <a:p>
            <a:pPr lvl="0"/>
            <a:r>
              <a:rPr lang="en-US" dirty="0"/>
              <a:t>Online listing of all hockey clubs in Flanders, including address and number of members.</a:t>
            </a:r>
          </a:p>
          <a:p>
            <a:pPr lvl="0"/>
            <a:r>
              <a:rPr lang="en-US" dirty="0"/>
              <a:t>Online Wikipedia article describing all Flanders communes</a:t>
            </a:r>
          </a:p>
          <a:p>
            <a:pPr lvl="0"/>
            <a:r>
              <a:rPr lang="en-US" dirty="0"/>
              <a:t>Foursquare data describing existing Athletics &amp; Sports venues in areas where a hockey investment could be made</a:t>
            </a:r>
          </a:p>
          <a:p>
            <a:endParaRPr lang="en-US" dirty="0"/>
          </a:p>
        </p:txBody>
      </p:sp>
    </p:spTree>
    <p:extLst>
      <p:ext uri="{BB962C8B-B14F-4D97-AF65-F5344CB8AC3E}">
        <p14:creationId xmlns:p14="http://schemas.microsoft.com/office/powerpoint/2010/main" val="2754468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92CB4-04E6-6043-816F-B9CA671222FA}"/>
              </a:ext>
            </a:extLst>
          </p:cNvPr>
          <p:cNvSpPr>
            <a:spLocks noGrp="1"/>
          </p:cNvSpPr>
          <p:nvPr>
            <p:ph type="title"/>
          </p:nvPr>
        </p:nvSpPr>
        <p:spPr/>
        <p:txBody>
          <a:bodyPr/>
          <a:lstStyle/>
          <a:p>
            <a:r>
              <a:rPr lang="en-US" b="1" dirty="0"/>
              <a:t>Methodology</a:t>
            </a:r>
          </a:p>
        </p:txBody>
      </p:sp>
      <p:sp>
        <p:nvSpPr>
          <p:cNvPr id="3" name="Content Placeholder 2">
            <a:extLst>
              <a:ext uri="{FF2B5EF4-FFF2-40B4-BE49-F238E27FC236}">
                <a16:creationId xmlns:a16="http://schemas.microsoft.com/office/drawing/2014/main" id="{08AD61AD-056C-EA42-AE6F-CDEE71465197}"/>
              </a:ext>
            </a:extLst>
          </p:cNvPr>
          <p:cNvSpPr>
            <a:spLocks noGrp="1"/>
          </p:cNvSpPr>
          <p:nvPr>
            <p:ph idx="1"/>
          </p:nvPr>
        </p:nvSpPr>
        <p:spPr/>
        <p:txBody>
          <a:bodyPr/>
          <a:lstStyle/>
          <a:p>
            <a:pPr lvl="0"/>
            <a:r>
              <a:rPr lang="en-US" dirty="0"/>
              <a:t>Using </a:t>
            </a:r>
            <a:r>
              <a:rPr lang="en-US" dirty="0" err="1"/>
              <a:t>BeautifulSoup</a:t>
            </a:r>
            <a:r>
              <a:rPr lang="en-US" dirty="0"/>
              <a:t> to extract online html data into a pandas </a:t>
            </a:r>
            <a:r>
              <a:rPr lang="en-US" dirty="0" err="1"/>
              <a:t>dataframe</a:t>
            </a:r>
            <a:r>
              <a:rPr lang="en-US" dirty="0"/>
              <a:t> for further analysis</a:t>
            </a:r>
          </a:p>
          <a:p>
            <a:pPr lvl="0"/>
            <a:r>
              <a:rPr lang="en-US" dirty="0"/>
              <a:t>Using </a:t>
            </a:r>
            <a:r>
              <a:rPr lang="en-US" dirty="0" err="1"/>
              <a:t>geopy</a:t>
            </a:r>
            <a:r>
              <a:rPr lang="en-US" dirty="0"/>
              <a:t> to plot communes and hockey clubs on a Flanders map</a:t>
            </a:r>
          </a:p>
          <a:p>
            <a:pPr lvl="0"/>
            <a:r>
              <a:rPr lang="en-US" dirty="0"/>
              <a:t>Visually identify communes with no hockey coverage and with largest distance from existing hockey clubs</a:t>
            </a:r>
          </a:p>
          <a:p>
            <a:pPr lvl="0"/>
            <a:r>
              <a:rPr lang="en-US" dirty="0"/>
              <a:t>Using Foursquare to identify existing sports infrastructure in these target locations</a:t>
            </a:r>
          </a:p>
          <a:p>
            <a:pPr lvl="0"/>
            <a:endParaRPr lang="en-US" dirty="0"/>
          </a:p>
          <a:p>
            <a:endParaRPr lang="en-US" dirty="0"/>
          </a:p>
        </p:txBody>
      </p:sp>
    </p:spTree>
    <p:extLst>
      <p:ext uri="{BB962C8B-B14F-4D97-AF65-F5344CB8AC3E}">
        <p14:creationId xmlns:p14="http://schemas.microsoft.com/office/powerpoint/2010/main" val="2128437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40F34-E904-3B4C-8047-8B186F2110ED}"/>
              </a:ext>
            </a:extLst>
          </p:cNvPr>
          <p:cNvSpPr>
            <a:spLocks noGrp="1"/>
          </p:cNvSpPr>
          <p:nvPr>
            <p:ph type="title"/>
          </p:nvPr>
        </p:nvSpPr>
        <p:spPr/>
        <p:txBody>
          <a:bodyPr/>
          <a:lstStyle/>
          <a:p>
            <a:r>
              <a:rPr lang="en-US" b="1" dirty="0"/>
              <a:t>Results</a:t>
            </a:r>
            <a:br>
              <a:rPr lang="en-US" dirty="0"/>
            </a:br>
            <a:endParaRPr lang="en-US" dirty="0"/>
          </a:p>
        </p:txBody>
      </p:sp>
      <p:sp>
        <p:nvSpPr>
          <p:cNvPr id="3" name="Content Placeholder 2">
            <a:extLst>
              <a:ext uri="{FF2B5EF4-FFF2-40B4-BE49-F238E27FC236}">
                <a16:creationId xmlns:a16="http://schemas.microsoft.com/office/drawing/2014/main" id="{C98DD921-F40D-ED45-824B-DC251E658059}"/>
              </a:ext>
            </a:extLst>
          </p:cNvPr>
          <p:cNvSpPr>
            <a:spLocks noGrp="1"/>
          </p:cNvSpPr>
          <p:nvPr>
            <p:ph idx="1"/>
          </p:nvPr>
        </p:nvSpPr>
        <p:spPr/>
        <p:txBody>
          <a:bodyPr/>
          <a:lstStyle/>
          <a:p>
            <a:pPr lvl="0"/>
            <a:r>
              <a:rPr lang="en-US" dirty="0"/>
              <a:t>The analysis identifies few areas where there is no hockey coverages in Flanders.    Many new clubs have been established or are in process of doing so. </a:t>
            </a:r>
          </a:p>
          <a:p>
            <a:endParaRPr lang="en-US" dirty="0"/>
          </a:p>
        </p:txBody>
      </p:sp>
      <p:pic>
        <p:nvPicPr>
          <p:cNvPr id="5" name="Picture 4">
            <a:extLst>
              <a:ext uri="{FF2B5EF4-FFF2-40B4-BE49-F238E27FC236}">
                <a16:creationId xmlns:a16="http://schemas.microsoft.com/office/drawing/2014/main" id="{A59857A7-2ED7-AC44-90A6-2979B85C3FCB}"/>
              </a:ext>
            </a:extLst>
          </p:cNvPr>
          <p:cNvPicPr/>
          <p:nvPr/>
        </p:nvPicPr>
        <p:blipFill>
          <a:blip r:embed="rId2"/>
          <a:stretch>
            <a:fillRect/>
          </a:stretch>
        </p:blipFill>
        <p:spPr>
          <a:xfrm>
            <a:off x="1740806" y="3066006"/>
            <a:ext cx="9057821" cy="3541623"/>
          </a:xfrm>
          <a:prstGeom prst="rect">
            <a:avLst/>
          </a:prstGeom>
        </p:spPr>
      </p:pic>
    </p:spTree>
    <p:extLst>
      <p:ext uri="{BB962C8B-B14F-4D97-AF65-F5344CB8AC3E}">
        <p14:creationId xmlns:p14="http://schemas.microsoft.com/office/powerpoint/2010/main" val="235700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40F34-E904-3B4C-8047-8B186F2110ED}"/>
              </a:ext>
            </a:extLst>
          </p:cNvPr>
          <p:cNvSpPr>
            <a:spLocks noGrp="1"/>
          </p:cNvSpPr>
          <p:nvPr>
            <p:ph type="title"/>
          </p:nvPr>
        </p:nvSpPr>
        <p:spPr/>
        <p:txBody>
          <a:bodyPr/>
          <a:lstStyle/>
          <a:p>
            <a:r>
              <a:rPr lang="en-US" b="1" dirty="0"/>
              <a:t>Results</a:t>
            </a:r>
            <a:br>
              <a:rPr lang="en-US" dirty="0"/>
            </a:br>
            <a:endParaRPr lang="en-US" dirty="0"/>
          </a:p>
        </p:txBody>
      </p:sp>
      <p:sp>
        <p:nvSpPr>
          <p:cNvPr id="3" name="Content Placeholder 2">
            <a:extLst>
              <a:ext uri="{FF2B5EF4-FFF2-40B4-BE49-F238E27FC236}">
                <a16:creationId xmlns:a16="http://schemas.microsoft.com/office/drawing/2014/main" id="{C98DD921-F40D-ED45-824B-DC251E658059}"/>
              </a:ext>
            </a:extLst>
          </p:cNvPr>
          <p:cNvSpPr>
            <a:spLocks noGrp="1"/>
          </p:cNvSpPr>
          <p:nvPr>
            <p:ph idx="1"/>
          </p:nvPr>
        </p:nvSpPr>
        <p:spPr/>
        <p:txBody>
          <a:bodyPr/>
          <a:lstStyle/>
          <a:p>
            <a:pPr lvl="0"/>
            <a:r>
              <a:rPr lang="en-US" dirty="0"/>
              <a:t>In the middle of each of these areas there is a centrally located city/commune.  More details here.  </a:t>
            </a:r>
          </a:p>
          <a:p>
            <a:endParaRPr lang="en-US" dirty="0"/>
          </a:p>
        </p:txBody>
      </p:sp>
      <p:pic>
        <p:nvPicPr>
          <p:cNvPr id="4" name="Picture 3">
            <a:extLst>
              <a:ext uri="{FF2B5EF4-FFF2-40B4-BE49-F238E27FC236}">
                <a16:creationId xmlns:a16="http://schemas.microsoft.com/office/drawing/2014/main" id="{C5382768-DE9A-B140-8436-5CE405A50675}"/>
              </a:ext>
            </a:extLst>
          </p:cNvPr>
          <p:cNvPicPr>
            <a:picLocks noChangeAspect="1"/>
          </p:cNvPicPr>
          <p:nvPr/>
        </p:nvPicPr>
        <p:blipFill>
          <a:blip r:embed="rId2"/>
          <a:stretch>
            <a:fillRect/>
          </a:stretch>
        </p:blipFill>
        <p:spPr>
          <a:xfrm>
            <a:off x="1615621" y="3097893"/>
            <a:ext cx="8547100" cy="2120900"/>
          </a:xfrm>
          <a:prstGeom prst="rect">
            <a:avLst/>
          </a:prstGeom>
        </p:spPr>
      </p:pic>
    </p:spTree>
    <p:extLst>
      <p:ext uri="{BB962C8B-B14F-4D97-AF65-F5344CB8AC3E}">
        <p14:creationId xmlns:p14="http://schemas.microsoft.com/office/powerpoint/2010/main" val="3393986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40F34-E904-3B4C-8047-8B186F2110ED}"/>
              </a:ext>
            </a:extLst>
          </p:cNvPr>
          <p:cNvSpPr>
            <a:spLocks noGrp="1"/>
          </p:cNvSpPr>
          <p:nvPr>
            <p:ph type="title"/>
          </p:nvPr>
        </p:nvSpPr>
        <p:spPr/>
        <p:txBody>
          <a:bodyPr/>
          <a:lstStyle/>
          <a:p>
            <a:r>
              <a:rPr lang="en-US" b="1" dirty="0"/>
              <a:t>Results</a:t>
            </a:r>
            <a:br>
              <a:rPr lang="en-US" dirty="0"/>
            </a:br>
            <a:endParaRPr lang="en-US" dirty="0"/>
          </a:p>
        </p:txBody>
      </p:sp>
      <p:sp>
        <p:nvSpPr>
          <p:cNvPr id="3" name="Content Placeholder 2">
            <a:extLst>
              <a:ext uri="{FF2B5EF4-FFF2-40B4-BE49-F238E27FC236}">
                <a16:creationId xmlns:a16="http://schemas.microsoft.com/office/drawing/2014/main" id="{C98DD921-F40D-ED45-824B-DC251E658059}"/>
              </a:ext>
            </a:extLst>
          </p:cNvPr>
          <p:cNvSpPr>
            <a:spLocks noGrp="1"/>
          </p:cNvSpPr>
          <p:nvPr>
            <p:ph idx="1"/>
          </p:nvPr>
        </p:nvSpPr>
        <p:spPr/>
        <p:txBody>
          <a:bodyPr/>
          <a:lstStyle/>
          <a:p>
            <a:pPr lvl="0"/>
            <a:r>
              <a:rPr lang="en-US" dirty="0"/>
              <a:t>Using Foursquare analysis data, we identify that </a:t>
            </a:r>
            <a:r>
              <a:rPr lang="en-US" dirty="0" err="1"/>
              <a:t>Torhout</a:t>
            </a:r>
            <a:r>
              <a:rPr lang="en-US" dirty="0"/>
              <a:t> and </a:t>
            </a:r>
            <a:r>
              <a:rPr lang="en-US" dirty="0" err="1"/>
              <a:t>Oudenaarde</a:t>
            </a:r>
            <a:r>
              <a:rPr lang="en-US" dirty="0"/>
              <a:t> have the largest existing athletics and sports venues.</a:t>
            </a:r>
          </a:p>
          <a:p>
            <a:endParaRPr lang="en-US" dirty="0"/>
          </a:p>
        </p:txBody>
      </p:sp>
      <p:pic>
        <p:nvPicPr>
          <p:cNvPr id="4" name="Picture 3">
            <a:extLst>
              <a:ext uri="{FF2B5EF4-FFF2-40B4-BE49-F238E27FC236}">
                <a16:creationId xmlns:a16="http://schemas.microsoft.com/office/drawing/2014/main" id="{063F0914-E7EA-164D-BB1D-6C2A7859B5F0}"/>
              </a:ext>
            </a:extLst>
          </p:cNvPr>
          <p:cNvPicPr/>
          <p:nvPr/>
        </p:nvPicPr>
        <p:blipFill rotWithShape="1">
          <a:blip r:embed="rId2"/>
          <a:srcRect r="15335" b="8609"/>
          <a:stretch/>
        </p:blipFill>
        <p:spPr bwMode="auto">
          <a:xfrm>
            <a:off x="8343265" y="471011"/>
            <a:ext cx="3010535" cy="1113790"/>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5664FD69-BE82-B24B-B94F-15462F97592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132113" y="2982005"/>
            <a:ext cx="9274629" cy="3510870"/>
          </a:xfrm>
          <a:prstGeom prst="rect">
            <a:avLst/>
          </a:prstGeom>
        </p:spPr>
      </p:pic>
    </p:spTree>
    <p:extLst>
      <p:ext uri="{BB962C8B-B14F-4D97-AF65-F5344CB8AC3E}">
        <p14:creationId xmlns:p14="http://schemas.microsoft.com/office/powerpoint/2010/main" val="1771324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F845A-2909-5742-B551-AF501D3EFAFB}"/>
              </a:ext>
            </a:extLst>
          </p:cNvPr>
          <p:cNvSpPr>
            <a:spLocks noGrp="1"/>
          </p:cNvSpPr>
          <p:nvPr>
            <p:ph type="title"/>
          </p:nvPr>
        </p:nvSpPr>
        <p:spPr/>
        <p:txBody>
          <a:bodyPr/>
          <a:lstStyle/>
          <a:p>
            <a:r>
              <a:rPr lang="en-US" b="1" dirty="0"/>
              <a:t>Conclusion</a:t>
            </a:r>
            <a:br>
              <a:rPr lang="en-US" dirty="0"/>
            </a:br>
            <a:endParaRPr lang="en-US" dirty="0"/>
          </a:p>
        </p:txBody>
      </p:sp>
      <p:sp>
        <p:nvSpPr>
          <p:cNvPr id="3" name="Content Placeholder 2">
            <a:extLst>
              <a:ext uri="{FF2B5EF4-FFF2-40B4-BE49-F238E27FC236}">
                <a16:creationId xmlns:a16="http://schemas.microsoft.com/office/drawing/2014/main" id="{2C5B14FB-0D3A-9247-9B72-FC1B75BD12D5}"/>
              </a:ext>
            </a:extLst>
          </p:cNvPr>
          <p:cNvSpPr>
            <a:spLocks noGrp="1"/>
          </p:cNvSpPr>
          <p:nvPr>
            <p:ph idx="1"/>
          </p:nvPr>
        </p:nvSpPr>
        <p:spPr/>
        <p:txBody>
          <a:bodyPr>
            <a:normAutofit fontScale="85000" lnSpcReduction="20000"/>
          </a:bodyPr>
          <a:lstStyle/>
          <a:p>
            <a:pPr lvl="0"/>
            <a:r>
              <a:rPr lang="en-US" dirty="0"/>
              <a:t>Flanders is becoming saturated with hockey clubs.   There are still areas with no coverage</a:t>
            </a:r>
          </a:p>
          <a:p>
            <a:pPr lvl="0"/>
            <a:r>
              <a:rPr lang="en-US" dirty="0"/>
              <a:t>Amongst the 4 communes we identified as being located in an area with no hockey presence, there are 2 which stand out being in an area with the most sports infrastructure.   </a:t>
            </a:r>
            <a:r>
              <a:rPr lang="en-US" dirty="0" err="1"/>
              <a:t>Oudenaarde</a:t>
            </a:r>
            <a:r>
              <a:rPr lang="en-US" dirty="0"/>
              <a:t> and </a:t>
            </a:r>
            <a:r>
              <a:rPr lang="en-US" dirty="0" err="1"/>
              <a:t>Torhout</a:t>
            </a:r>
            <a:r>
              <a:rPr lang="en-US" dirty="0"/>
              <a:t>.    </a:t>
            </a:r>
          </a:p>
          <a:p>
            <a:pPr lvl="0"/>
            <a:r>
              <a:rPr lang="en-US" dirty="0"/>
              <a:t>These communes would be worth additional investigation to determine if a new hockey club would be beneficial.  First choice would be </a:t>
            </a:r>
            <a:r>
              <a:rPr lang="en-US" dirty="0" err="1"/>
              <a:t>Oudenaarde</a:t>
            </a:r>
            <a:r>
              <a:rPr lang="en-US" dirty="0"/>
              <a:t> given the larger population.</a:t>
            </a:r>
          </a:p>
          <a:p>
            <a:pPr lvl="0"/>
            <a:r>
              <a:rPr lang="en-US" dirty="0"/>
              <a:t>Foursquare data should be used with caution, especially when selecting on category.   The Athletics and Sport venues also include Sports therapists.  This can be argued and would not benefit this analysis which primarily needed outdoor sports venues.</a:t>
            </a:r>
          </a:p>
          <a:p>
            <a:pPr lvl="0"/>
            <a:r>
              <a:rPr lang="en-US" dirty="0"/>
              <a:t>As the sports is still booming, a deeper analysis will be required to see if additional clubs could thrive </a:t>
            </a:r>
          </a:p>
          <a:p>
            <a:endParaRPr lang="en-US" dirty="0"/>
          </a:p>
        </p:txBody>
      </p:sp>
    </p:spTree>
    <p:extLst>
      <p:ext uri="{BB962C8B-B14F-4D97-AF65-F5344CB8AC3E}">
        <p14:creationId xmlns:p14="http://schemas.microsoft.com/office/powerpoint/2010/main" val="25300063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TotalTime>
  <Words>469</Words>
  <Application>Microsoft Macintosh PowerPoint</Application>
  <PresentationFormat>Widescreen</PresentationFormat>
  <Paragraphs>29</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Hockey clubs in Flanders</vt:lpstr>
      <vt:lpstr>Problem Statement</vt:lpstr>
      <vt:lpstr>Data</vt:lpstr>
      <vt:lpstr>Methodology</vt:lpstr>
      <vt:lpstr>Results </vt:lpstr>
      <vt:lpstr>Results </vt:lpstr>
      <vt:lpstr>Results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Hockey clubs in Flanders</dc:title>
  <dc:creator>Jeffrey Balrak</dc:creator>
  <cp:lastModifiedBy>Jeffrey Balrak</cp:lastModifiedBy>
  <cp:revision>5</cp:revision>
  <dcterms:created xsi:type="dcterms:W3CDTF">2019-10-24T09:39:44Z</dcterms:created>
  <dcterms:modified xsi:type="dcterms:W3CDTF">2019-11-15T10:08:55Z</dcterms:modified>
</cp:coreProperties>
</file>

<file path=docProps/thumbnail.jpeg>
</file>